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6" r:id="rId1"/>
  </p:sldMasterIdLst>
  <p:notesMasterIdLst>
    <p:notesMasterId r:id="rId17"/>
  </p:notesMasterIdLst>
  <p:sldIdLst>
    <p:sldId id="256" r:id="rId2"/>
    <p:sldId id="288" r:id="rId3"/>
    <p:sldId id="292" r:id="rId4"/>
    <p:sldId id="319" r:id="rId5"/>
    <p:sldId id="293" r:id="rId6"/>
    <p:sldId id="316" r:id="rId7"/>
    <p:sldId id="290" r:id="rId8"/>
    <p:sldId id="318" r:id="rId9"/>
    <p:sldId id="312" r:id="rId10"/>
    <p:sldId id="363" r:id="rId11"/>
    <p:sldId id="364" r:id="rId12"/>
    <p:sldId id="294" r:id="rId13"/>
    <p:sldId id="297" r:id="rId14"/>
    <p:sldId id="367" r:id="rId15"/>
    <p:sldId id="309" r:id="rId16"/>
  </p:sldIdLst>
  <p:sldSz cx="9144000" cy="6858000" type="screen4x3"/>
  <p:notesSz cx="6946900" cy="9283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4110"/>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6" autoAdjust="0"/>
    <p:restoredTop sz="94575" autoAdjust="0"/>
  </p:normalViewPr>
  <p:slideViewPr>
    <p:cSldViewPr>
      <p:cViewPr varScale="1">
        <p:scale>
          <a:sx n="80" d="100"/>
          <a:sy n="80" d="100"/>
        </p:scale>
        <p:origin x="1781"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US"/>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US"/>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EE636A0D-FF17-4EB2-BFFD-C3DD307D93DC}" type="slidenum">
              <a:rPr lang="en-AU"/>
              <a:pPr>
                <a:defRPr/>
              </a:pPr>
              <a:t>‹#›</a:t>
            </a:fld>
            <a:endParaRPr lang="en-AU"/>
          </a:p>
        </p:txBody>
      </p:sp>
    </p:spTree>
    <p:extLst>
      <p:ext uri="{BB962C8B-B14F-4D97-AF65-F5344CB8AC3E}">
        <p14:creationId xmlns:p14="http://schemas.microsoft.com/office/powerpoint/2010/main" val="3348583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pPr>
              <a:defRPr/>
            </a:pPr>
            <a:endParaRPr lang="en-US"/>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pPr>
              <a:defRPr/>
            </a:pPr>
            <a:endParaRPr lang="en-US"/>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pPr>
              <a:defRPr/>
            </a:pPr>
            <a:fld id="{95FC8E5D-9514-40D0-A54C-8CDAA066A24D}" type="slidenum">
              <a:rPr lang="en-AU" smtClean="0"/>
              <a:pPr>
                <a:defRPr/>
              </a:pPr>
              <a:t>‹#›</a:t>
            </a:fld>
            <a:endParaRPr lang="en-AU"/>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7934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D2A8A2B-6049-4F99-B9BD-C21FD6EFFCF1}" type="slidenum">
              <a:rPr lang="en-AU" smtClean="0"/>
              <a:pPr>
                <a:defRPr/>
              </a:pPr>
              <a:t>‹#›</a:t>
            </a:fld>
            <a:endParaRPr lang="en-AU"/>
          </a:p>
        </p:txBody>
      </p:sp>
    </p:spTree>
    <p:extLst>
      <p:ext uri="{BB962C8B-B14F-4D97-AF65-F5344CB8AC3E}">
        <p14:creationId xmlns:p14="http://schemas.microsoft.com/office/powerpoint/2010/main" val="2137000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60F227-A49D-4417-AFAA-8C90193F4364}" type="slidenum">
              <a:rPr lang="en-AU" smtClean="0"/>
              <a:pPr>
                <a:defRPr/>
              </a:pPr>
              <a:t>‹#›</a:t>
            </a:fld>
            <a:endParaRPr lang="en-AU"/>
          </a:p>
        </p:txBody>
      </p:sp>
    </p:spTree>
    <p:extLst>
      <p:ext uri="{BB962C8B-B14F-4D97-AF65-F5344CB8AC3E}">
        <p14:creationId xmlns:p14="http://schemas.microsoft.com/office/powerpoint/2010/main" val="1822562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18477D-138E-4BEA-9A90-A095AC7D2D9C}" type="slidenum">
              <a:rPr lang="en-AU" smtClean="0"/>
              <a:pPr>
                <a:defRPr/>
              </a:pPr>
              <a:t>‹#›</a:t>
            </a:fld>
            <a:endParaRPr lang="en-AU"/>
          </a:p>
        </p:txBody>
      </p:sp>
    </p:spTree>
    <p:extLst>
      <p:ext uri="{BB962C8B-B14F-4D97-AF65-F5344CB8AC3E}">
        <p14:creationId xmlns:p14="http://schemas.microsoft.com/office/powerpoint/2010/main" val="682523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pPr>
              <a:defRPr/>
            </a:pPr>
            <a:endParaRPr lang="en-US"/>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pPr>
              <a:defRPr/>
            </a:pPr>
            <a:endParaRPr lang="en-US"/>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pPr>
              <a:defRPr/>
            </a:pPr>
            <a:fld id="{A7B30271-B199-4716-83E1-846D9DB02663}" type="slidenum">
              <a:rPr lang="en-AU" smtClean="0"/>
              <a:pPr>
                <a:defRPr/>
              </a:pPr>
              <a:t>‹#›</a:t>
            </a:fld>
            <a:endParaRPr lang="en-AU"/>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6194688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7CC37DB-A3E4-424C-A6AA-CBC9386109C4}" type="slidenum">
              <a:rPr lang="en-AU" smtClean="0"/>
              <a:pPr>
                <a:defRPr/>
              </a:pPr>
              <a:t>‹#›</a:t>
            </a:fld>
            <a:endParaRPr lang="en-AU"/>
          </a:p>
        </p:txBody>
      </p:sp>
    </p:spTree>
    <p:extLst>
      <p:ext uri="{BB962C8B-B14F-4D97-AF65-F5344CB8AC3E}">
        <p14:creationId xmlns:p14="http://schemas.microsoft.com/office/powerpoint/2010/main" val="19979558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A90D7BC-A04C-49E9-B2F1-A9B619EADF38}" type="slidenum">
              <a:rPr lang="en-AU" smtClean="0"/>
              <a:pPr>
                <a:defRPr/>
              </a:pPr>
              <a:t>‹#›</a:t>
            </a:fld>
            <a:endParaRPr lang="en-AU"/>
          </a:p>
        </p:txBody>
      </p:sp>
    </p:spTree>
    <p:extLst>
      <p:ext uri="{BB962C8B-B14F-4D97-AF65-F5344CB8AC3E}">
        <p14:creationId xmlns:p14="http://schemas.microsoft.com/office/powerpoint/2010/main" val="66750155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9E7B6BC-94C5-455F-9F72-CB83111039CF}" type="slidenum">
              <a:rPr lang="en-AU" smtClean="0"/>
              <a:pPr>
                <a:defRPr/>
              </a:pPr>
              <a:t>‹#›</a:t>
            </a:fld>
            <a:endParaRPr lang="en-AU"/>
          </a:p>
        </p:txBody>
      </p:sp>
    </p:spTree>
    <p:extLst>
      <p:ext uri="{BB962C8B-B14F-4D97-AF65-F5344CB8AC3E}">
        <p14:creationId xmlns:p14="http://schemas.microsoft.com/office/powerpoint/2010/main" val="4088682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A3816B0-53B0-43FC-8E66-0B88BE6642AC}" type="slidenum">
              <a:rPr lang="en-AU" smtClean="0"/>
              <a:pPr>
                <a:defRPr/>
              </a:pPr>
              <a:t>‹#›</a:t>
            </a:fld>
            <a:endParaRPr lang="en-AU"/>
          </a:p>
        </p:txBody>
      </p:sp>
    </p:spTree>
    <p:extLst>
      <p:ext uri="{BB962C8B-B14F-4D97-AF65-F5344CB8AC3E}">
        <p14:creationId xmlns:p14="http://schemas.microsoft.com/office/powerpoint/2010/main" val="231033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73789" y="6375679"/>
            <a:ext cx="925016" cy="348462"/>
          </a:xfrm>
        </p:spPr>
        <p:txBody>
          <a:bodyPr/>
          <a:lstStyle/>
          <a:p>
            <a:pPr>
              <a:defRPr/>
            </a:pPr>
            <a:endParaRPr lang="en-US"/>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p>
        </p:txBody>
      </p:sp>
      <p:sp>
        <p:nvSpPr>
          <p:cNvPr id="7" name="Slide Number Placeholder 6"/>
          <p:cNvSpPr>
            <a:spLocks noGrp="1"/>
          </p:cNvSpPr>
          <p:nvPr>
            <p:ph type="sldNum" sz="quarter" idx="12"/>
          </p:nvPr>
        </p:nvSpPr>
        <p:spPr>
          <a:xfrm>
            <a:off x="4268261" y="6375679"/>
            <a:ext cx="924342" cy="345796"/>
          </a:xfrm>
        </p:spPr>
        <p:txBody>
          <a:bodyPr/>
          <a:lstStyle/>
          <a:p>
            <a:pPr>
              <a:defRPr/>
            </a:pPr>
            <a:fld id="{53FA1E4C-5805-442C-9366-FFB5C3E66955}" type="slidenum">
              <a:rPr lang="en-AU" smtClean="0"/>
              <a:pPr>
                <a:defRPr/>
              </a:pPr>
              <a:t>‹#›</a:t>
            </a:fld>
            <a:endParaRPr lang="en-AU"/>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5479850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74463" y="6375679"/>
            <a:ext cx="924342" cy="348462"/>
          </a:xfrm>
        </p:spPr>
        <p:txBody>
          <a:bodyPr/>
          <a:lstStyle/>
          <a:p>
            <a:pPr>
              <a:defRPr/>
            </a:pPr>
            <a:endParaRPr lang="en-US"/>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p>
        </p:txBody>
      </p:sp>
      <p:sp>
        <p:nvSpPr>
          <p:cNvPr id="7" name="Slide Number Placeholder 6"/>
          <p:cNvSpPr>
            <a:spLocks noGrp="1"/>
          </p:cNvSpPr>
          <p:nvPr>
            <p:ph type="sldNum" sz="quarter" idx="12"/>
          </p:nvPr>
        </p:nvSpPr>
        <p:spPr>
          <a:xfrm>
            <a:off x="4256153" y="6375679"/>
            <a:ext cx="947460" cy="345796"/>
          </a:xfrm>
        </p:spPr>
        <p:txBody>
          <a:bodyPr/>
          <a:lstStyle/>
          <a:p>
            <a:pPr>
              <a:defRPr/>
            </a:pPr>
            <a:fld id="{1D438F0A-3FD9-4CEA-9439-FBDE6C10B7B2}" type="slidenum">
              <a:rPr lang="en-AU" smtClean="0"/>
              <a:pPr>
                <a:defRPr/>
              </a:pPr>
              <a:t>‹#›</a:t>
            </a:fld>
            <a:endParaRPr lang="en-AU"/>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49325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en-US"/>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en-US"/>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pPr>
              <a:defRPr/>
            </a:pPr>
            <a:fld id="{53FA1E4C-5805-442C-9366-FFB5C3E66955}" type="slidenum">
              <a:rPr lang="en-AU" smtClean="0"/>
              <a:pPr>
                <a:defRPr/>
              </a:pPr>
              <a:t>‹#›</a:t>
            </a:fld>
            <a:endParaRPr lang="en-AU"/>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3775575639"/>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un.org/en/about-u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ommons.wikimedia.org/wiki/File:UsedomWolin.p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431032" y="764704"/>
            <a:ext cx="8712968" cy="1368425"/>
          </a:xfrm>
        </p:spPr>
        <p:txBody>
          <a:bodyPr>
            <a:normAutofit/>
          </a:bodyPr>
          <a:lstStyle/>
          <a:p>
            <a:pPr algn="ctr" eaLnBrk="1" hangingPunct="1"/>
            <a:r>
              <a:rPr lang="en-AU" sz="2800" b="1" dirty="0">
                <a:solidFill>
                  <a:schemeClr val="tx1"/>
                </a:solidFill>
              </a:rPr>
              <a:t>Week 7 Managing Intercultural Conflicts</a:t>
            </a:r>
            <a:br>
              <a:rPr lang="en-AU" sz="2800" dirty="0">
                <a:solidFill>
                  <a:schemeClr val="tx2"/>
                </a:solidFill>
              </a:rPr>
            </a:br>
            <a:endParaRPr lang="en-AU" sz="2800" dirty="0">
              <a:solidFill>
                <a:schemeClr val="tx2"/>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2268" y="1974236"/>
            <a:ext cx="4579463" cy="28083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686E0F8-153C-4455-B852-15583B57F541}"/>
              </a:ext>
            </a:extLst>
          </p:cNvPr>
          <p:cNvSpPr>
            <a:spLocks noGrp="1" noChangeArrowheads="1"/>
          </p:cNvSpPr>
          <p:nvPr>
            <p:ph type="title"/>
          </p:nvPr>
        </p:nvSpPr>
        <p:spPr>
          <a:xfrm>
            <a:off x="899592" y="404664"/>
            <a:ext cx="7705725" cy="1152128"/>
          </a:xfrm>
        </p:spPr>
        <p:txBody>
          <a:bodyPr rtlCol="0">
            <a:normAutofit fontScale="90000"/>
          </a:bodyPr>
          <a:lstStyle/>
          <a:p>
            <a:pPr algn="ctr" eaLnBrk="1" fontAlgn="auto" hangingPunct="1">
              <a:spcAft>
                <a:spcPts val="0"/>
              </a:spcAft>
              <a:defRPr/>
            </a:pPr>
            <a:br>
              <a:rPr lang="en-US" sz="2000" b="1" i="1" dirty="0"/>
            </a:br>
            <a:br>
              <a:rPr lang="en-US" sz="2000" b="1" i="1" dirty="0"/>
            </a:br>
            <a:r>
              <a:rPr lang="en-US" sz="2200" b="1" i="1" dirty="0"/>
              <a:t> </a:t>
            </a:r>
            <a:r>
              <a:rPr lang="en-US" sz="3100" b="1" dirty="0">
                <a:solidFill>
                  <a:schemeClr val="tx2">
                    <a:lumMod val="50000"/>
                    <a:lumOff val="50000"/>
                  </a:schemeClr>
                </a:solidFill>
              </a:rPr>
              <a:t>Conflict as normal approach</a:t>
            </a:r>
            <a:br>
              <a:rPr lang="en-US" sz="3100" b="1" dirty="0">
                <a:solidFill>
                  <a:schemeClr val="tx2">
                    <a:lumMod val="50000"/>
                    <a:lumOff val="50000"/>
                  </a:schemeClr>
                </a:solidFill>
              </a:rPr>
            </a:br>
            <a:br>
              <a:rPr lang="en-US" sz="3100" b="1" dirty="0">
                <a:solidFill>
                  <a:schemeClr val="tx2">
                    <a:lumMod val="50000"/>
                    <a:lumOff val="50000"/>
                  </a:schemeClr>
                </a:solidFill>
              </a:rPr>
            </a:br>
            <a:endParaRPr lang="en-AU" sz="3100" b="1" dirty="0">
              <a:solidFill>
                <a:schemeClr val="tx2">
                  <a:lumMod val="50000"/>
                  <a:lumOff val="50000"/>
                </a:schemeClr>
              </a:solidFill>
            </a:endParaRPr>
          </a:p>
        </p:txBody>
      </p:sp>
      <p:sp>
        <p:nvSpPr>
          <p:cNvPr id="14339" name="Rectangle 3">
            <a:extLst>
              <a:ext uri="{FF2B5EF4-FFF2-40B4-BE49-F238E27FC236}">
                <a16:creationId xmlns:a16="http://schemas.microsoft.com/office/drawing/2014/main" id="{83395205-22D5-45A7-942B-040D69A3A936}"/>
              </a:ext>
            </a:extLst>
          </p:cNvPr>
          <p:cNvSpPr>
            <a:spLocks noGrp="1" noChangeArrowheads="1"/>
          </p:cNvSpPr>
          <p:nvPr>
            <p:ph idx="1"/>
          </p:nvPr>
        </p:nvSpPr>
        <p:spPr>
          <a:xfrm>
            <a:off x="1043608" y="1700808"/>
            <a:ext cx="7705725" cy="4752528"/>
          </a:xfrm>
        </p:spPr>
        <p:txBody>
          <a:bodyPr>
            <a:normAutofit/>
          </a:bodyPr>
          <a:lstStyle/>
          <a:p>
            <a:pPr marL="0" indent="0">
              <a:lnSpc>
                <a:spcPct val="100000"/>
              </a:lnSpc>
              <a:spcBef>
                <a:spcPts val="0"/>
              </a:spcBef>
              <a:buNone/>
              <a:defRPr/>
            </a:pPr>
            <a:r>
              <a:rPr lang="en-US" sz="2400" i="1" dirty="0"/>
              <a:t>Conflict as normal approach</a:t>
            </a:r>
            <a:r>
              <a:rPr lang="en-US" sz="2400" dirty="0"/>
              <a:t> views conflict as an opportunity to grow and to develop closer relationships. Based on four main assumptions: </a:t>
            </a:r>
          </a:p>
          <a:p>
            <a:pPr marL="0" indent="0">
              <a:lnSpc>
                <a:spcPct val="100000"/>
              </a:lnSpc>
              <a:spcBef>
                <a:spcPts val="0"/>
              </a:spcBef>
              <a:buNone/>
              <a:defRPr/>
            </a:pPr>
            <a:endParaRPr lang="en-US" sz="2400" dirty="0"/>
          </a:p>
          <a:p>
            <a:pPr indent="-342900">
              <a:lnSpc>
                <a:spcPct val="100000"/>
              </a:lnSpc>
              <a:spcBef>
                <a:spcPts val="0"/>
              </a:spcBef>
              <a:defRPr/>
            </a:pPr>
            <a:r>
              <a:rPr lang="en-US" sz="2400" dirty="0"/>
              <a:t>Conflict is normal and useful; </a:t>
            </a:r>
          </a:p>
          <a:p>
            <a:pPr indent="-342900">
              <a:lnSpc>
                <a:spcPct val="100000"/>
              </a:lnSpc>
              <a:spcBef>
                <a:spcPts val="0"/>
              </a:spcBef>
              <a:defRPr/>
            </a:pPr>
            <a:r>
              <a:rPr lang="en-US" sz="2400" dirty="0"/>
              <a:t>All issues are subject to change through negotiation; </a:t>
            </a:r>
          </a:p>
          <a:p>
            <a:pPr indent="-342900">
              <a:lnSpc>
                <a:spcPct val="100000"/>
              </a:lnSpc>
              <a:spcBef>
                <a:spcPts val="0"/>
              </a:spcBef>
              <a:defRPr/>
            </a:pPr>
            <a:r>
              <a:rPr lang="en-US" sz="2400" dirty="0"/>
              <a:t>Direct confrontation is valued; and </a:t>
            </a:r>
          </a:p>
          <a:p>
            <a:pPr indent="-342900">
              <a:lnSpc>
                <a:spcPct val="100000"/>
              </a:lnSpc>
              <a:spcBef>
                <a:spcPts val="0"/>
              </a:spcBef>
              <a:defRPr/>
            </a:pPr>
            <a:r>
              <a:rPr lang="en-US" sz="2400" dirty="0"/>
              <a:t>Conflict always represents a renegotiation of contract, a release of tensions and a renewal of relationships. </a:t>
            </a:r>
          </a:p>
          <a:p>
            <a:pPr marL="457200" indent="-457200" eaLnBrk="1" hangingPunct="1">
              <a:lnSpc>
                <a:spcPct val="100000"/>
              </a:lnSpc>
              <a:spcBef>
                <a:spcPts val="0"/>
              </a:spcBef>
              <a:buFontTx/>
              <a:buNone/>
              <a:defRPr/>
            </a:pPr>
            <a:endParaRPr lang="en-US" sz="2000" dirty="0"/>
          </a:p>
          <a:p>
            <a:pPr marL="457200" indent="-457200" eaLnBrk="1" hangingPunct="1">
              <a:lnSpc>
                <a:spcPct val="100000"/>
              </a:lnSpc>
              <a:spcBef>
                <a:spcPts val="0"/>
              </a:spcBef>
              <a:buFontTx/>
              <a:buNone/>
              <a:defRPr/>
            </a:pPr>
            <a:endParaRPr lang="en-US" dirty="0"/>
          </a:p>
          <a:p>
            <a:pPr marL="457200" indent="-457200" eaLnBrk="1" hangingPunct="1">
              <a:lnSpc>
                <a:spcPct val="100000"/>
              </a:lnSpc>
              <a:spcBef>
                <a:spcPts val="0"/>
              </a:spcBef>
              <a:buFontTx/>
              <a:buNone/>
              <a:defRPr/>
            </a:pPr>
            <a:r>
              <a:rPr lang="en-US" sz="2000" dirty="0" err="1"/>
              <a:t>Augsburger</a:t>
            </a:r>
            <a:r>
              <a:rPr lang="en-US" sz="2000" dirty="0"/>
              <a:t>, D. (1992). </a:t>
            </a:r>
            <a:r>
              <a:rPr lang="en-US" sz="2000" i="1" dirty="0"/>
              <a:t>Conflict mediation across cultures</a:t>
            </a:r>
            <a:r>
              <a:rPr lang="en-US" sz="2000" dirty="0"/>
              <a:t>. Louisville, KY:</a:t>
            </a:r>
          </a:p>
          <a:p>
            <a:pPr marL="457200" indent="-457200" eaLnBrk="1" hangingPunct="1">
              <a:lnSpc>
                <a:spcPct val="100000"/>
              </a:lnSpc>
              <a:spcBef>
                <a:spcPts val="0"/>
              </a:spcBef>
              <a:buFontTx/>
              <a:buNone/>
              <a:defRPr/>
            </a:pPr>
            <a:r>
              <a:rPr lang="en-US" sz="2000" dirty="0"/>
              <a:t>Westminster/John Knox Press</a:t>
            </a:r>
          </a:p>
          <a:p>
            <a:pPr marL="457200" indent="-457200" eaLnBrk="1" hangingPunct="1">
              <a:lnSpc>
                <a:spcPct val="80000"/>
              </a:lnSpc>
              <a:buFontTx/>
              <a:buNone/>
              <a:defRPr/>
            </a:pPr>
            <a:endParaRPr lang="en-US" sz="1400" dirty="0"/>
          </a:p>
          <a:p>
            <a:pPr marL="457200" indent="-457200" eaLnBrk="1" hangingPunct="1">
              <a:lnSpc>
                <a:spcPct val="80000"/>
              </a:lnSpc>
              <a:defRPr/>
            </a:pPr>
            <a:endParaRPr lang="en-AU" sz="1200" dirty="0"/>
          </a:p>
        </p:txBody>
      </p:sp>
    </p:spTree>
    <p:extLst>
      <p:ext uri="{BB962C8B-B14F-4D97-AF65-F5344CB8AC3E}">
        <p14:creationId xmlns:p14="http://schemas.microsoft.com/office/powerpoint/2010/main" val="222849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827584" y="980728"/>
            <a:ext cx="7705725" cy="503238"/>
          </a:xfrm>
        </p:spPr>
        <p:txBody>
          <a:bodyPr>
            <a:noAutofit/>
          </a:bodyPr>
          <a:lstStyle/>
          <a:p>
            <a:pPr algn="ctr" eaLnBrk="1" hangingPunct="1"/>
            <a:r>
              <a:rPr lang="en-AU" altLang="en-US" sz="2800" b="1" dirty="0">
                <a:solidFill>
                  <a:schemeClr val="tx2">
                    <a:lumMod val="50000"/>
                    <a:lumOff val="50000"/>
                  </a:schemeClr>
                </a:solidFill>
              </a:rPr>
              <a:t>Conflict as destructive approach</a:t>
            </a:r>
          </a:p>
        </p:txBody>
      </p:sp>
      <p:sp>
        <p:nvSpPr>
          <p:cNvPr id="18435" name="Rectangle 3"/>
          <p:cNvSpPr>
            <a:spLocks noGrp="1"/>
          </p:cNvSpPr>
          <p:nvPr>
            <p:ph idx="1"/>
          </p:nvPr>
        </p:nvSpPr>
        <p:spPr>
          <a:xfrm>
            <a:off x="819632" y="1844824"/>
            <a:ext cx="8072848" cy="4176464"/>
          </a:xfrm>
        </p:spPr>
        <p:txBody>
          <a:bodyPr>
            <a:noAutofit/>
          </a:bodyPr>
          <a:lstStyle/>
          <a:p>
            <a:pPr marL="0" indent="0" eaLnBrk="1" hangingPunct="1">
              <a:spcBef>
                <a:spcPts val="0"/>
              </a:spcBef>
              <a:buNone/>
            </a:pPr>
            <a:r>
              <a:rPr lang="en-AU" altLang="en-US" sz="2400" i="1" dirty="0"/>
              <a:t>Conflict as </a:t>
            </a:r>
            <a:r>
              <a:rPr lang="en-US" altLang="en-US" sz="2400" i="1" dirty="0"/>
              <a:t>destructive approach</a:t>
            </a:r>
            <a:r>
              <a:rPr lang="en-US" altLang="en-US" sz="2400" dirty="0"/>
              <a:t> views conflict as unproductive and dangerous for relationships. Based on four assumptions:</a:t>
            </a:r>
          </a:p>
          <a:p>
            <a:pPr indent="-342900">
              <a:spcBef>
                <a:spcPts val="600"/>
              </a:spcBef>
              <a:spcAft>
                <a:spcPts val="600"/>
              </a:spcAft>
            </a:pPr>
            <a:r>
              <a:rPr lang="en-US" altLang="en-US" sz="2400" dirty="0"/>
              <a:t>Conflict is a destructive disturbance to peaceful situations;</a:t>
            </a:r>
          </a:p>
          <a:p>
            <a:pPr indent="-342900">
              <a:spcBef>
                <a:spcPts val="600"/>
              </a:spcBef>
              <a:spcAft>
                <a:spcPts val="600"/>
              </a:spcAft>
            </a:pPr>
            <a:r>
              <a:rPr lang="en-US" altLang="en-US" sz="2400" dirty="0"/>
              <a:t>The social system should not be adjusted to the needs of its members: rather, its members need to adapt to the established values; </a:t>
            </a:r>
          </a:p>
          <a:p>
            <a:pPr indent="-342900">
              <a:spcBef>
                <a:spcPts val="600"/>
              </a:spcBef>
              <a:spcAft>
                <a:spcPts val="600"/>
              </a:spcAft>
            </a:pPr>
            <a:r>
              <a:rPr lang="en-US" altLang="en-US" sz="2400" dirty="0"/>
              <a:t>Confrontations are destructive and ineffective; and</a:t>
            </a:r>
          </a:p>
          <a:p>
            <a:pPr indent="-342900">
              <a:spcBef>
                <a:spcPts val="600"/>
              </a:spcBef>
              <a:spcAft>
                <a:spcPts val="600"/>
              </a:spcAft>
            </a:pPr>
            <a:r>
              <a:rPr lang="en-US" altLang="en-US" sz="2400" dirty="0"/>
              <a:t>Agents should be disciplined.</a:t>
            </a:r>
          </a:p>
        </p:txBody>
      </p:sp>
    </p:spTree>
    <p:extLst>
      <p:ext uri="{BB962C8B-B14F-4D97-AF65-F5344CB8AC3E}">
        <p14:creationId xmlns:p14="http://schemas.microsoft.com/office/powerpoint/2010/main" val="3951693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965994" y="212055"/>
            <a:ext cx="7212012" cy="825500"/>
          </a:xfrm>
        </p:spPr>
        <p:txBody>
          <a:bodyPr>
            <a:normAutofit fontScale="90000"/>
          </a:bodyPr>
          <a:lstStyle/>
          <a:p>
            <a:pPr algn="ctr" eaLnBrk="1" fontAlgn="auto" hangingPunct="1">
              <a:spcAft>
                <a:spcPts val="0"/>
              </a:spcAft>
              <a:defRPr/>
            </a:pPr>
            <a:br>
              <a:rPr lang="en-AU" sz="1600" b="1" dirty="0">
                <a:solidFill>
                  <a:schemeClr val="bg1"/>
                </a:solidFill>
              </a:rPr>
            </a:br>
            <a:br>
              <a:rPr lang="en-AU" sz="1600" b="1" dirty="0">
                <a:solidFill>
                  <a:schemeClr val="bg1"/>
                </a:solidFill>
              </a:rPr>
            </a:br>
            <a:r>
              <a:rPr lang="en-AU" sz="3100" b="1" dirty="0">
                <a:solidFill>
                  <a:schemeClr val="tx2">
                    <a:lumMod val="50000"/>
                    <a:lumOff val="50000"/>
                  </a:schemeClr>
                </a:solidFill>
              </a:rPr>
              <a:t>Conflict management strategies</a:t>
            </a:r>
            <a:br>
              <a:rPr lang="en-AU" sz="3100" b="1" dirty="0"/>
            </a:br>
            <a:endParaRPr lang="en-AU" sz="3100" b="1" dirty="0"/>
          </a:p>
        </p:txBody>
      </p:sp>
      <p:sp>
        <p:nvSpPr>
          <p:cNvPr id="15363" name="Text Box 3"/>
          <p:cNvSpPr txBox="1">
            <a:spLocks noChangeArrowheads="1"/>
          </p:cNvSpPr>
          <p:nvPr/>
        </p:nvSpPr>
        <p:spPr bwMode="auto">
          <a:xfrm rot="10800000">
            <a:off x="1116013" y="1844675"/>
            <a:ext cx="488950" cy="2665413"/>
          </a:xfrm>
          <a:prstGeom prst="rect">
            <a:avLst/>
          </a:prstGeom>
          <a:noFill/>
          <a:ln w="9525">
            <a:noFill/>
            <a:miter lim="800000"/>
            <a:headEnd/>
            <a:tailEnd/>
          </a:ln>
        </p:spPr>
        <p:txBody>
          <a:bodyPr vert="eaVert">
            <a:spAutoFit/>
          </a:bodyPr>
          <a:lstStyle/>
          <a:p>
            <a:pPr eaLnBrk="0" hangingPunct="0">
              <a:spcBef>
                <a:spcPct val="50000"/>
              </a:spcBef>
            </a:pPr>
            <a:r>
              <a:rPr lang="en-AU">
                <a:solidFill>
                  <a:schemeClr val="tx2"/>
                </a:solidFill>
                <a:latin typeface="Arial Black" pitchFamily="34" charset="0"/>
              </a:rPr>
              <a:t>Self face concern</a:t>
            </a:r>
          </a:p>
        </p:txBody>
      </p:sp>
      <p:sp>
        <p:nvSpPr>
          <p:cNvPr id="15364" name="Text Box 4"/>
          <p:cNvSpPr txBox="1">
            <a:spLocks noChangeArrowheads="1"/>
          </p:cNvSpPr>
          <p:nvPr/>
        </p:nvSpPr>
        <p:spPr bwMode="auto">
          <a:xfrm>
            <a:off x="3203575" y="5229225"/>
            <a:ext cx="2868613" cy="396875"/>
          </a:xfrm>
          <a:prstGeom prst="rect">
            <a:avLst/>
          </a:prstGeom>
          <a:noFill/>
          <a:ln w="9525">
            <a:noFill/>
            <a:miter lim="800000"/>
            <a:headEnd/>
            <a:tailEnd/>
          </a:ln>
        </p:spPr>
        <p:txBody>
          <a:bodyPr wrap="none">
            <a:spAutoFit/>
          </a:bodyPr>
          <a:lstStyle/>
          <a:p>
            <a:pPr eaLnBrk="0" hangingPunct="0"/>
            <a:r>
              <a:rPr lang="en-AU" dirty="0">
                <a:solidFill>
                  <a:schemeClr val="tx2"/>
                </a:solidFill>
                <a:latin typeface="Arial Black" pitchFamily="34" charset="0"/>
              </a:rPr>
              <a:t>Other face concern</a:t>
            </a:r>
          </a:p>
        </p:txBody>
      </p:sp>
      <p:sp>
        <p:nvSpPr>
          <p:cNvPr id="15365" name="Text Box 5"/>
          <p:cNvSpPr txBox="1">
            <a:spLocks noChangeArrowheads="1"/>
          </p:cNvSpPr>
          <p:nvPr/>
        </p:nvSpPr>
        <p:spPr bwMode="auto">
          <a:xfrm>
            <a:off x="1763713" y="1187450"/>
            <a:ext cx="708025" cy="396875"/>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High</a:t>
            </a:r>
          </a:p>
        </p:txBody>
      </p:sp>
      <p:sp>
        <p:nvSpPr>
          <p:cNvPr id="15366" name="Text Box 6"/>
          <p:cNvSpPr txBox="1">
            <a:spLocks noChangeArrowheads="1"/>
          </p:cNvSpPr>
          <p:nvPr/>
        </p:nvSpPr>
        <p:spPr bwMode="auto">
          <a:xfrm>
            <a:off x="1547813" y="5148263"/>
            <a:ext cx="650875" cy="396875"/>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Low</a:t>
            </a:r>
          </a:p>
        </p:txBody>
      </p:sp>
      <p:sp>
        <p:nvSpPr>
          <p:cNvPr id="15367" name="Text Box 7"/>
          <p:cNvSpPr txBox="1">
            <a:spLocks noChangeArrowheads="1"/>
          </p:cNvSpPr>
          <p:nvPr/>
        </p:nvSpPr>
        <p:spPr bwMode="auto">
          <a:xfrm>
            <a:off x="1763713" y="1882775"/>
            <a:ext cx="1425575" cy="400050"/>
          </a:xfrm>
          <a:prstGeom prst="rect">
            <a:avLst/>
          </a:prstGeom>
          <a:noFill/>
          <a:ln w="9525">
            <a:noFill/>
            <a:miter lim="800000"/>
            <a:headEnd/>
            <a:tailEnd/>
          </a:ln>
        </p:spPr>
        <p:txBody>
          <a:bodyPr wrap="none">
            <a:spAutoFit/>
          </a:bodyPr>
          <a:lstStyle/>
          <a:p>
            <a:pPr algn="l" eaLnBrk="0" hangingPunct="0"/>
            <a:r>
              <a:rPr lang="en-AU" dirty="0">
                <a:solidFill>
                  <a:srgbClr val="000099"/>
                </a:solidFill>
                <a:latin typeface="Arial" charset="0"/>
              </a:rPr>
              <a:t>Competing</a:t>
            </a:r>
          </a:p>
        </p:txBody>
      </p:sp>
      <p:sp>
        <p:nvSpPr>
          <p:cNvPr id="15368" name="Text Box 8"/>
          <p:cNvSpPr txBox="1">
            <a:spLocks noChangeArrowheads="1"/>
          </p:cNvSpPr>
          <p:nvPr/>
        </p:nvSpPr>
        <p:spPr bwMode="auto">
          <a:xfrm>
            <a:off x="5775325" y="1911350"/>
            <a:ext cx="1698625" cy="400050"/>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Collaborating</a:t>
            </a:r>
          </a:p>
        </p:txBody>
      </p:sp>
      <p:sp>
        <p:nvSpPr>
          <p:cNvPr id="15369" name="Text Box 9"/>
          <p:cNvSpPr txBox="1">
            <a:spLocks noChangeArrowheads="1"/>
          </p:cNvSpPr>
          <p:nvPr/>
        </p:nvSpPr>
        <p:spPr bwMode="auto">
          <a:xfrm>
            <a:off x="2124075" y="4187825"/>
            <a:ext cx="1160463" cy="396875"/>
          </a:xfrm>
          <a:prstGeom prst="rect">
            <a:avLst/>
          </a:prstGeom>
          <a:noFill/>
          <a:ln w="9525">
            <a:noFill/>
            <a:miter lim="800000"/>
            <a:headEnd/>
            <a:tailEnd/>
          </a:ln>
        </p:spPr>
        <p:txBody>
          <a:bodyPr wrap="none">
            <a:spAutoFit/>
          </a:bodyPr>
          <a:lstStyle/>
          <a:p>
            <a:pPr algn="l" eaLnBrk="0" hangingPunct="0"/>
            <a:r>
              <a:rPr lang="en-AU" dirty="0">
                <a:solidFill>
                  <a:srgbClr val="000099"/>
                </a:solidFill>
                <a:latin typeface="Arial" charset="0"/>
              </a:rPr>
              <a:t>Avoiding</a:t>
            </a:r>
          </a:p>
        </p:txBody>
      </p:sp>
      <p:sp>
        <p:nvSpPr>
          <p:cNvPr id="15370" name="Text Box 10"/>
          <p:cNvSpPr txBox="1">
            <a:spLocks noChangeArrowheads="1"/>
          </p:cNvSpPr>
          <p:nvPr/>
        </p:nvSpPr>
        <p:spPr bwMode="auto">
          <a:xfrm>
            <a:off x="5867400" y="4332288"/>
            <a:ext cx="2024063" cy="400050"/>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Accommodating</a:t>
            </a:r>
          </a:p>
        </p:txBody>
      </p:sp>
      <p:sp>
        <p:nvSpPr>
          <p:cNvPr id="15371" name="Text Box 13"/>
          <p:cNvSpPr txBox="1">
            <a:spLocks noChangeArrowheads="1"/>
          </p:cNvSpPr>
          <p:nvPr/>
        </p:nvSpPr>
        <p:spPr bwMode="auto">
          <a:xfrm>
            <a:off x="6948488" y="5075238"/>
            <a:ext cx="708025" cy="396875"/>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High</a:t>
            </a:r>
          </a:p>
        </p:txBody>
      </p:sp>
      <p:sp>
        <p:nvSpPr>
          <p:cNvPr id="15372" name="Text Box 14"/>
          <p:cNvSpPr txBox="1">
            <a:spLocks noChangeArrowheads="1"/>
          </p:cNvSpPr>
          <p:nvPr/>
        </p:nvSpPr>
        <p:spPr bwMode="auto">
          <a:xfrm>
            <a:off x="3851275" y="2963863"/>
            <a:ext cx="1822450" cy="396875"/>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Compromising</a:t>
            </a:r>
          </a:p>
        </p:txBody>
      </p:sp>
      <p:sp>
        <p:nvSpPr>
          <p:cNvPr id="15373" name="Text Box 15"/>
          <p:cNvSpPr txBox="1">
            <a:spLocks noChangeArrowheads="1"/>
          </p:cNvSpPr>
          <p:nvPr/>
        </p:nvSpPr>
        <p:spPr bwMode="auto">
          <a:xfrm>
            <a:off x="965994" y="6138617"/>
            <a:ext cx="7854477" cy="369332"/>
          </a:xfrm>
          <a:prstGeom prst="rect">
            <a:avLst/>
          </a:prstGeom>
          <a:noFill/>
          <a:ln w="9525">
            <a:noFill/>
            <a:miter lim="800000"/>
            <a:headEnd/>
            <a:tailEnd/>
          </a:ln>
        </p:spPr>
        <p:txBody>
          <a:bodyPr wrap="square">
            <a:spAutoFit/>
          </a:bodyPr>
          <a:lstStyle/>
          <a:p>
            <a:pPr algn="l" eaLnBrk="0" hangingPunct="0"/>
            <a:r>
              <a:rPr lang="en-AU" sz="1800" dirty="0">
                <a:solidFill>
                  <a:srgbClr val="000099"/>
                </a:solidFill>
              </a:rPr>
              <a:t>Ting-Toomey’s (2005) two-dimensional model, see reference in </a:t>
            </a:r>
            <a:r>
              <a:rPr lang="en-AU" dirty="0">
                <a:solidFill>
                  <a:srgbClr val="000099"/>
                </a:solidFill>
              </a:rPr>
              <a:t>the lecture notes</a:t>
            </a:r>
            <a:r>
              <a:rPr lang="en-AU" sz="1800" dirty="0">
                <a:solidFill>
                  <a:srgbClr val="000099"/>
                </a:solidFill>
              </a:rPr>
              <a:t>.</a:t>
            </a:r>
          </a:p>
        </p:txBody>
      </p:sp>
      <p:sp>
        <p:nvSpPr>
          <p:cNvPr id="15374" name="Line 18"/>
          <p:cNvSpPr>
            <a:spLocks noChangeShapeType="1"/>
          </p:cNvSpPr>
          <p:nvPr/>
        </p:nvSpPr>
        <p:spPr bwMode="auto">
          <a:xfrm flipV="1">
            <a:off x="1763713" y="1773238"/>
            <a:ext cx="0" cy="3240087"/>
          </a:xfrm>
          <a:prstGeom prst="line">
            <a:avLst/>
          </a:prstGeom>
          <a:noFill/>
          <a:ln w="9525">
            <a:solidFill>
              <a:schemeClr val="tx1"/>
            </a:solidFill>
            <a:round/>
            <a:headEnd/>
            <a:tailEnd/>
          </a:ln>
        </p:spPr>
        <p:txBody>
          <a:bodyPr wrap="none" anchor="ctr"/>
          <a:lstStyle/>
          <a:p>
            <a:endParaRPr lang="en-AU"/>
          </a:p>
        </p:txBody>
      </p:sp>
      <p:sp>
        <p:nvSpPr>
          <p:cNvPr id="15375" name="Line 20"/>
          <p:cNvSpPr>
            <a:spLocks noChangeShapeType="1"/>
          </p:cNvSpPr>
          <p:nvPr/>
        </p:nvSpPr>
        <p:spPr bwMode="auto">
          <a:xfrm>
            <a:off x="1763713" y="5013325"/>
            <a:ext cx="5329237" cy="0"/>
          </a:xfrm>
          <a:prstGeom prst="line">
            <a:avLst/>
          </a:prstGeom>
          <a:noFill/>
          <a:ln w="9525">
            <a:solidFill>
              <a:schemeClr val="tx1"/>
            </a:solidFill>
            <a:round/>
            <a:headEnd/>
            <a:tailEnd/>
          </a:ln>
        </p:spPr>
        <p:txBody>
          <a:bodyPr wrap="none" anchor="ctr"/>
          <a:lstStyle/>
          <a:p>
            <a:endParaRPr lang="en-AU"/>
          </a:p>
        </p:txBody>
      </p:sp>
    </p:spTree>
    <p:extLst>
      <p:ext uri="{BB962C8B-B14F-4D97-AF65-F5344CB8AC3E}">
        <p14:creationId xmlns:p14="http://schemas.microsoft.com/office/powerpoint/2010/main" val="3785579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1187624" y="651770"/>
            <a:ext cx="7497762" cy="864096"/>
          </a:xfrm>
        </p:spPr>
        <p:txBody>
          <a:bodyPr>
            <a:normAutofit/>
          </a:bodyPr>
          <a:lstStyle/>
          <a:p>
            <a:pPr algn="ctr" eaLnBrk="1" fontAlgn="auto" hangingPunct="1">
              <a:spcAft>
                <a:spcPts val="0"/>
              </a:spcAft>
              <a:defRPr/>
            </a:pPr>
            <a:r>
              <a:rPr lang="en-AU" sz="2800" b="1" dirty="0">
                <a:solidFill>
                  <a:schemeClr val="tx2">
                    <a:lumMod val="50000"/>
                    <a:lumOff val="50000"/>
                  </a:schemeClr>
                </a:solidFill>
              </a:rPr>
              <a:t>Managing intercultural conflict</a:t>
            </a:r>
          </a:p>
        </p:txBody>
      </p:sp>
      <p:sp>
        <p:nvSpPr>
          <p:cNvPr id="20483" name="Rectangle 3"/>
          <p:cNvSpPr>
            <a:spLocks noGrp="1" noChangeArrowheads="1"/>
          </p:cNvSpPr>
          <p:nvPr>
            <p:ph idx="1"/>
          </p:nvPr>
        </p:nvSpPr>
        <p:spPr>
          <a:xfrm>
            <a:off x="1115616" y="1412776"/>
            <a:ext cx="7416824" cy="3240360"/>
          </a:xfrm>
        </p:spPr>
        <p:txBody>
          <a:bodyPr>
            <a:normAutofit/>
          </a:bodyPr>
          <a:lstStyle/>
          <a:p>
            <a:pPr eaLnBrk="1" hangingPunct="1">
              <a:buFontTx/>
              <a:buNone/>
            </a:pPr>
            <a:r>
              <a:rPr lang="en-US" sz="2400" dirty="0"/>
              <a:t>The following are proposed as strategies to effectively</a:t>
            </a:r>
          </a:p>
          <a:p>
            <a:pPr eaLnBrk="1" hangingPunct="1">
              <a:buFontTx/>
              <a:buNone/>
            </a:pPr>
            <a:r>
              <a:rPr lang="en-US" sz="2400" dirty="0"/>
              <a:t>manage intercultural conflict:</a:t>
            </a:r>
          </a:p>
          <a:p>
            <a:pPr eaLnBrk="1" hangingPunct="1"/>
            <a:r>
              <a:rPr lang="en-US" sz="2400" dirty="0"/>
              <a:t>Focus on common ground and reduce disagreement. </a:t>
            </a:r>
          </a:p>
          <a:p>
            <a:pPr eaLnBrk="1" hangingPunct="1"/>
            <a:r>
              <a:rPr lang="en-US" sz="2400" dirty="0" err="1"/>
              <a:t>Practise</a:t>
            </a:r>
            <a:r>
              <a:rPr lang="en-US" sz="2400" dirty="0"/>
              <a:t> relational empathy.</a:t>
            </a:r>
          </a:p>
          <a:p>
            <a:pPr eaLnBrk="1" hangingPunct="1"/>
            <a:r>
              <a:rPr lang="en-US" sz="2400" dirty="0"/>
              <a:t>Develop a positive communication climate.</a:t>
            </a:r>
          </a:p>
          <a:p>
            <a:pPr eaLnBrk="1" hangingPunct="1">
              <a:buFontTx/>
              <a:buNone/>
            </a:pPr>
            <a:endParaRPr lang="en-US" sz="2400" dirty="0"/>
          </a:p>
        </p:txBody>
      </p:sp>
    </p:spTree>
    <p:extLst>
      <p:ext uri="{BB962C8B-B14F-4D97-AF65-F5344CB8AC3E}">
        <p14:creationId xmlns:p14="http://schemas.microsoft.com/office/powerpoint/2010/main" val="280540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332656"/>
            <a:ext cx="7024744" cy="1264215"/>
          </a:xfrm>
        </p:spPr>
        <p:txBody>
          <a:bodyPr>
            <a:normAutofit/>
          </a:bodyPr>
          <a:lstStyle/>
          <a:p>
            <a:pPr algn="ctr"/>
            <a:br>
              <a:rPr lang="en-AU" sz="2800" b="1" dirty="0">
                <a:solidFill>
                  <a:schemeClr val="tx2">
                    <a:lumMod val="50000"/>
                    <a:lumOff val="50000"/>
                  </a:schemeClr>
                </a:solidFill>
              </a:rPr>
            </a:br>
            <a:br>
              <a:rPr lang="en-AU" sz="2800" b="1" dirty="0">
                <a:solidFill>
                  <a:schemeClr val="tx2">
                    <a:lumMod val="50000"/>
                    <a:lumOff val="50000"/>
                  </a:schemeClr>
                </a:solidFill>
              </a:rPr>
            </a:br>
            <a:r>
              <a:rPr lang="en-AU" sz="2800" b="1" dirty="0">
                <a:solidFill>
                  <a:schemeClr val="tx2">
                    <a:lumMod val="50000"/>
                    <a:lumOff val="50000"/>
                  </a:schemeClr>
                </a:solidFill>
              </a:rPr>
              <a:t>After class</a:t>
            </a:r>
          </a:p>
        </p:txBody>
      </p:sp>
      <p:sp>
        <p:nvSpPr>
          <p:cNvPr id="3" name="Content Placeholder 2"/>
          <p:cNvSpPr>
            <a:spLocks noGrp="1"/>
          </p:cNvSpPr>
          <p:nvPr>
            <p:ph idx="1"/>
          </p:nvPr>
        </p:nvSpPr>
        <p:spPr>
          <a:xfrm>
            <a:off x="1219691" y="1772816"/>
            <a:ext cx="7164796" cy="3672408"/>
          </a:xfrm>
        </p:spPr>
        <p:txBody>
          <a:bodyPr>
            <a:normAutofit/>
          </a:bodyPr>
          <a:lstStyle/>
          <a:p>
            <a:r>
              <a:rPr lang="en-US" sz="2400" dirty="0"/>
              <a:t>Visit a webpage of the United Nations at </a:t>
            </a:r>
            <a:r>
              <a:rPr lang="en-US" sz="2400" u="sng" dirty="0">
                <a:hlinkClick r:id="rId2"/>
              </a:rPr>
              <a:t>http://www.un.org/en/about-un/</a:t>
            </a:r>
            <a:r>
              <a:rPr lang="en-US" sz="2400" dirty="0"/>
              <a:t>. </a:t>
            </a:r>
          </a:p>
          <a:p>
            <a:endParaRPr lang="en-US" sz="2400" dirty="0"/>
          </a:p>
          <a:p>
            <a:r>
              <a:rPr lang="en-US" sz="2400" dirty="0"/>
              <a:t>Search for information on where the UN is currently taking action on racial conflicts. Choose one country as your case study. Identify the source of the racial conflict and the steps that are being taken to alleviate it. </a:t>
            </a:r>
            <a:endParaRPr lang="en-AU" sz="2400" dirty="0"/>
          </a:p>
          <a:p>
            <a:endParaRPr lang="en-AU" dirty="0"/>
          </a:p>
        </p:txBody>
      </p:sp>
    </p:spTree>
    <p:extLst>
      <p:ext uri="{BB962C8B-B14F-4D97-AF65-F5344CB8AC3E}">
        <p14:creationId xmlns:p14="http://schemas.microsoft.com/office/powerpoint/2010/main" val="1046255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692696"/>
            <a:ext cx="7560840" cy="792088"/>
          </a:xfrm>
        </p:spPr>
        <p:txBody>
          <a:bodyPr>
            <a:normAutofit/>
          </a:bodyPr>
          <a:lstStyle/>
          <a:p>
            <a:pPr algn="ctr"/>
            <a:r>
              <a:rPr lang="en-US" sz="2800" b="1" dirty="0">
                <a:solidFill>
                  <a:schemeClr val="tx2">
                    <a:lumMod val="50000"/>
                    <a:lumOff val="50000"/>
                  </a:schemeClr>
                </a:solidFill>
              </a:rPr>
              <a:t>Next week</a:t>
            </a:r>
            <a:endParaRPr lang="en-AU" sz="2800" b="1" dirty="0">
              <a:solidFill>
                <a:schemeClr val="tx2">
                  <a:lumMod val="50000"/>
                  <a:lumOff val="50000"/>
                </a:schemeClr>
              </a:solidFill>
            </a:endParaRPr>
          </a:p>
        </p:txBody>
      </p:sp>
      <p:sp>
        <p:nvSpPr>
          <p:cNvPr id="3" name="Content Placeholder 2"/>
          <p:cNvSpPr>
            <a:spLocks noGrp="1"/>
          </p:cNvSpPr>
          <p:nvPr>
            <p:ph idx="1"/>
          </p:nvPr>
        </p:nvSpPr>
        <p:spPr>
          <a:xfrm>
            <a:off x="1095844" y="1556792"/>
            <a:ext cx="7436596" cy="3024336"/>
          </a:xfrm>
        </p:spPr>
        <p:txBody>
          <a:bodyPr>
            <a:normAutofit/>
          </a:bodyPr>
          <a:lstStyle/>
          <a:p>
            <a:r>
              <a:rPr lang="en-AU" sz="2400" dirty="0"/>
              <a:t>Next week will focus on developing relationships with immigrants and refugees.</a:t>
            </a:r>
          </a:p>
          <a:p>
            <a:endParaRPr lang="en-AU" sz="2400" dirty="0"/>
          </a:p>
          <a:p>
            <a:pPr marL="114300" indent="0">
              <a:buNone/>
            </a:pPr>
            <a:endParaRPr lang="en-AU" sz="2400" dirty="0"/>
          </a:p>
          <a:p>
            <a:pPr marL="114300" indent="0">
              <a:buNone/>
            </a:pPr>
            <a:endParaRPr lang="en-AU" sz="2400" dirty="0"/>
          </a:p>
          <a:p>
            <a:pPr marL="114300" indent="0">
              <a:buNone/>
            </a:pPr>
            <a:endParaRPr lang="en-AU" sz="2400" dirty="0"/>
          </a:p>
          <a:p>
            <a:endParaRPr lang="en-AU" sz="2400" dirty="0"/>
          </a:p>
          <a:p>
            <a:endParaRPr lang="en-AU" dirty="0"/>
          </a:p>
        </p:txBody>
      </p:sp>
    </p:spTree>
    <p:extLst>
      <p:ext uri="{BB962C8B-B14F-4D97-AF65-F5344CB8AC3E}">
        <p14:creationId xmlns:p14="http://schemas.microsoft.com/office/powerpoint/2010/main" val="1265453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38758" y="836712"/>
            <a:ext cx="7633742" cy="1080119"/>
          </a:xfrm>
        </p:spPr>
        <p:txBody>
          <a:bodyPr/>
          <a:lstStyle/>
          <a:p>
            <a:pPr algn="ctr" eaLnBrk="1" hangingPunct="1"/>
            <a:br>
              <a:rPr lang="en-AU" sz="2400" b="1" dirty="0"/>
            </a:br>
            <a:r>
              <a:rPr lang="en-AU" sz="2800" b="1" dirty="0">
                <a:solidFill>
                  <a:schemeClr val="tx2">
                    <a:lumMod val="50000"/>
                    <a:lumOff val="50000"/>
                  </a:schemeClr>
                </a:solidFill>
              </a:rPr>
              <a:t>Learning objectives</a:t>
            </a:r>
          </a:p>
        </p:txBody>
      </p:sp>
      <p:sp>
        <p:nvSpPr>
          <p:cNvPr id="5123" name="Rectangle 3"/>
          <p:cNvSpPr>
            <a:spLocks noGrp="1" noChangeArrowheads="1"/>
          </p:cNvSpPr>
          <p:nvPr>
            <p:ph idx="1"/>
          </p:nvPr>
        </p:nvSpPr>
        <p:spPr>
          <a:xfrm>
            <a:off x="953462" y="2060848"/>
            <a:ext cx="7848871" cy="3672408"/>
          </a:xfrm>
        </p:spPr>
        <p:txBody>
          <a:bodyPr>
            <a:noAutofit/>
          </a:bodyPr>
          <a:lstStyle/>
          <a:p>
            <a:pPr eaLnBrk="1" hangingPunct="1">
              <a:buFontTx/>
              <a:buNone/>
            </a:pPr>
            <a:r>
              <a:rPr lang="en-AU" sz="2400" dirty="0"/>
              <a:t>At the end of this lecture, you should be able to:</a:t>
            </a:r>
            <a:endParaRPr lang="en-US" sz="2400" dirty="0"/>
          </a:p>
          <a:p>
            <a:pPr lvl="0"/>
            <a:r>
              <a:rPr lang="en-AU" sz="2400" dirty="0"/>
              <a:t>Identify different sources of conflicts.</a:t>
            </a:r>
          </a:p>
          <a:p>
            <a:pPr lvl="0"/>
            <a:r>
              <a:rPr lang="en-AU" sz="2400" dirty="0"/>
              <a:t>Describe stages in the conflict process.</a:t>
            </a:r>
          </a:p>
          <a:p>
            <a:pPr lvl="0"/>
            <a:r>
              <a:rPr lang="en-AU" sz="2400" dirty="0"/>
              <a:t>Recognise the influence of culture on conflict management strategies.</a:t>
            </a:r>
          </a:p>
          <a:p>
            <a:pPr>
              <a:buFont typeface="Wingdings" pitchFamily="2" charset="2"/>
              <a:buChar char="v"/>
            </a:pPr>
            <a:endParaRPr lang="en-A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1656" y="548680"/>
            <a:ext cx="7024744" cy="1143000"/>
          </a:xfrm>
        </p:spPr>
        <p:txBody>
          <a:bodyPr>
            <a:normAutofit/>
          </a:bodyPr>
          <a:lstStyle/>
          <a:p>
            <a:pPr algn="ctr"/>
            <a:br>
              <a:rPr lang="en-AU" sz="2800" b="1" dirty="0">
                <a:solidFill>
                  <a:schemeClr val="accent1">
                    <a:lumMod val="75000"/>
                  </a:schemeClr>
                </a:solidFill>
              </a:rPr>
            </a:br>
            <a:r>
              <a:rPr lang="en-AU" sz="2800" b="1" dirty="0">
                <a:solidFill>
                  <a:schemeClr val="tx2">
                    <a:lumMod val="50000"/>
                    <a:lumOff val="50000"/>
                  </a:schemeClr>
                </a:solidFill>
              </a:rPr>
              <a:t>Define conflict</a:t>
            </a:r>
          </a:p>
        </p:txBody>
      </p:sp>
      <p:sp>
        <p:nvSpPr>
          <p:cNvPr id="3" name="Content Placeholder 2"/>
          <p:cNvSpPr>
            <a:spLocks noGrp="1"/>
          </p:cNvSpPr>
          <p:nvPr>
            <p:ph idx="1"/>
          </p:nvPr>
        </p:nvSpPr>
        <p:spPr>
          <a:xfrm>
            <a:off x="1311656" y="1772816"/>
            <a:ext cx="7329304" cy="2774488"/>
          </a:xfrm>
        </p:spPr>
        <p:txBody>
          <a:bodyPr>
            <a:normAutofit/>
          </a:bodyPr>
          <a:lstStyle/>
          <a:p>
            <a:r>
              <a:rPr lang="en-US" sz="2400" dirty="0"/>
              <a:t>Conflict refers to the interaction of interdependent people who perceive opposition of goals, aims, and values, and who see the other party as potentially interfering with the </a:t>
            </a:r>
            <a:r>
              <a:rPr lang="en-US" sz="2400" dirty="0" err="1"/>
              <a:t>realisation</a:t>
            </a:r>
            <a:r>
              <a:rPr lang="en-US" sz="2400" dirty="0"/>
              <a:t> of these goals.</a:t>
            </a:r>
          </a:p>
          <a:p>
            <a:pPr>
              <a:buNone/>
            </a:pPr>
            <a:endParaRPr lang="en-US" sz="2400" dirty="0"/>
          </a:p>
        </p:txBody>
      </p:sp>
    </p:spTree>
    <p:extLst>
      <p:ext uri="{BB962C8B-B14F-4D97-AF65-F5344CB8AC3E}">
        <p14:creationId xmlns:p14="http://schemas.microsoft.com/office/powerpoint/2010/main" val="4167110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FB1DC-EF05-4FBF-8C29-C2C5478BA66D}"/>
              </a:ext>
            </a:extLst>
          </p:cNvPr>
          <p:cNvSpPr>
            <a:spLocks noGrp="1"/>
          </p:cNvSpPr>
          <p:nvPr>
            <p:ph type="title"/>
          </p:nvPr>
        </p:nvSpPr>
        <p:spPr>
          <a:xfrm>
            <a:off x="938758" y="836712"/>
            <a:ext cx="7633742" cy="1030391"/>
          </a:xfrm>
        </p:spPr>
        <p:txBody>
          <a:bodyPr>
            <a:normAutofit/>
          </a:bodyPr>
          <a:lstStyle/>
          <a:p>
            <a:pPr algn="ctr"/>
            <a:r>
              <a:rPr lang="en-US" sz="2800" dirty="0">
                <a:solidFill>
                  <a:schemeClr val="tx2">
                    <a:lumMod val="50000"/>
                    <a:lumOff val="50000"/>
                  </a:schemeClr>
                </a:solidFill>
              </a:rPr>
              <a:t>Characteristics of conflict</a:t>
            </a:r>
            <a:endParaRPr lang="en-AU" sz="2800" dirty="0">
              <a:solidFill>
                <a:schemeClr val="tx2">
                  <a:lumMod val="50000"/>
                  <a:lumOff val="50000"/>
                </a:schemeClr>
              </a:solidFill>
            </a:endParaRPr>
          </a:p>
        </p:txBody>
      </p:sp>
      <p:sp>
        <p:nvSpPr>
          <p:cNvPr id="3" name="Content Placeholder 2">
            <a:extLst>
              <a:ext uri="{FF2B5EF4-FFF2-40B4-BE49-F238E27FC236}">
                <a16:creationId xmlns:a16="http://schemas.microsoft.com/office/drawing/2014/main" id="{3E1D62A9-72A0-457A-AA60-842C5F7E1796}"/>
              </a:ext>
            </a:extLst>
          </p:cNvPr>
          <p:cNvSpPr>
            <a:spLocks noGrp="1"/>
          </p:cNvSpPr>
          <p:nvPr>
            <p:ph idx="1"/>
          </p:nvPr>
        </p:nvSpPr>
        <p:spPr>
          <a:xfrm>
            <a:off x="2339752" y="1630502"/>
            <a:ext cx="5976664" cy="3596996"/>
          </a:xfrm>
        </p:spPr>
        <p:txBody>
          <a:bodyPr/>
          <a:lstStyle/>
          <a:p>
            <a:r>
              <a:rPr lang="en-US" sz="2400" dirty="0"/>
              <a:t>Three general characteristics of conflict:</a:t>
            </a:r>
          </a:p>
          <a:p>
            <a:pPr>
              <a:buNone/>
            </a:pPr>
            <a:r>
              <a:rPr lang="en-US" sz="2400" dirty="0"/>
              <a:t>	- incompatible goals</a:t>
            </a:r>
          </a:p>
          <a:p>
            <a:pPr>
              <a:buNone/>
            </a:pPr>
            <a:r>
              <a:rPr lang="en-US" sz="2400" dirty="0"/>
              <a:t>	- interdependence of the parties involved</a:t>
            </a:r>
          </a:p>
          <a:p>
            <a:pPr>
              <a:buNone/>
            </a:pPr>
            <a:r>
              <a:rPr lang="en-US" sz="2400" dirty="0"/>
              <a:t>	- communication</a:t>
            </a:r>
            <a:endParaRPr lang="en-AU" sz="2400" dirty="0"/>
          </a:p>
          <a:p>
            <a:endParaRPr lang="en-AU" dirty="0"/>
          </a:p>
        </p:txBody>
      </p:sp>
      <p:pic>
        <p:nvPicPr>
          <p:cNvPr id="4" name="Picture 3">
            <a:extLst>
              <a:ext uri="{FF2B5EF4-FFF2-40B4-BE49-F238E27FC236}">
                <a16:creationId xmlns:a16="http://schemas.microsoft.com/office/drawing/2014/main" id="{2CDAED48-B119-443A-9248-79828E5713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4264" y="2061917"/>
            <a:ext cx="1800200" cy="1197951"/>
          </a:xfrm>
          <a:prstGeom prst="rect">
            <a:avLst/>
          </a:prstGeom>
        </p:spPr>
      </p:pic>
    </p:spTree>
    <p:extLst>
      <p:ext uri="{BB962C8B-B14F-4D97-AF65-F5344CB8AC3E}">
        <p14:creationId xmlns:p14="http://schemas.microsoft.com/office/powerpoint/2010/main" val="1798687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971600" y="404664"/>
            <a:ext cx="7024744" cy="1143000"/>
          </a:xfrm>
        </p:spPr>
        <p:txBody>
          <a:bodyPr/>
          <a:lstStyle/>
          <a:p>
            <a:pPr algn="ctr" eaLnBrk="1" fontAlgn="auto" hangingPunct="1">
              <a:spcAft>
                <a:spcPts val="0"/>
              </a:spcAft>
              <a:defRPr/>
            </a:pPr>
            <a:br>
              <a:rPr lang="en-US" sz="2400" b="1" dirty="0">
                <a:solidFill>
                  <a:schemeClr val="tx2">
                    <a:satMod val="130000"/>
                  </a:schemeClr>
                </a:solidFill>
              </a:rPr>
            </a:br>
            <a:r>
              <a:rPr lang="en-US" sz="2800" b="1" dirty="0">
                <a:solidFill>
                  <a:schemeClr val="tx2">
                    <a:lumMod val="50000"/>
                    <a:lumOff val="50000"/>
                  </a:schemeClr>
                </a:solidFill>
              </a:rPr>
              <a:t>Stages in the conflict process</a:t>
            </a:r>
            <a:endParaRPr lang="en-AU" sz="2800" b="1" dirty="0">
              <a:solidFill>
                <a:schemeClr val="tx2">
                  <a:lumMod val="50000"/>
                  <a:lumOff val="50000"/>
                </a:schemeClr>
              </a:solidFill>
            </a:endParaRPr>
          </a:p>
        </p:txBody>
      </p:sp>
      <p:sp>
        <p:nvSpPr>
          <p:cNvPr id="13315" name="Rectangle 3"/>
          <p:cNvSpPr>
            <a:spLocks noGrp="1" noChangeArrowheads="1"/>
          </p:cNvSpPr>
          <p:nvPr>
            <p:ph idx="1"/>
          </p:nvPr>
        </p:nvSpPr>
        <p:spPr>
          <a:xfrm>
            <a:off x="755577" y="1520528"/>
            <a:ext cx="7992887" cy="4860800"/>
          </a:xfrm>
        </p:spPr>
        <p:txBody>
          <a:bodyPr>
            <a:normAutofit fontScale="77500" lnSpcReduction="20000"/>
          </a:bodyPr>
          <a:lstStyle/>
          <a:p>
            <a:pPr eaLnBrk="1" hangingPunct="1">
              <a:buFontTx/>
              <a:buNone/>
            </a:pPr>
            <a:endParaRPr lang="en-GB" sz="1000" b="1" dirty="0"/>
          </a:p>
          <a:p>
            <a:pPr eaLnBrk="1" hangingPunct="1"/>
            <a:r>
              <a:rPr lang="en-GB" sz="2600" b="1" i="1" dirty="0">
                <a:solidFill>
                  <a:schemeClr val="accent5"/>
                </a:solidFill>
              </a:rPr>
              <a:t>Latent conflict</a:t>
            </a:r>
            <a:r>
              <a:rPr lang="en-GB" sz="2600" i="1" dirty="0"/>
              <a:t>:</a:t>
            </a:r>
            <a:r>
              <a:rPr lang="en-GB" sz="2600" dirty="0"/>
              <a:t> incompatibilities and interdependence exist between the parties. </a:t>
            </a:r>
          </a:p>
          <a:p>
            <a:pPr eaLnBrk="1" hangingPunct="1"/>
            <a:r>
              <a:rPr lang="en-GB" sz="2600" b="1" i="1" dirty="0">
                <a:solidFill>
                  <a:schemeClr val="accent5"/>
                </a:solidFill>
              </a:rPr>
              <a:t>Perceived conflict</a:t>
            </a:r>
            <a:r>
              <a:rPr lang="en-GB" sz="2600" i="1" dirty="0"/>
              <a:t>:</a:t>
            </a:r>
            <a:r>
              <a:rPr lang="en-GB" sz="2600" dirty="0"/>
              <a:t> one or more of the parties believe that incompatibilities exist. </a:t>
            </a:r>
          </a:p>
          <a:p>
            <a:pPr eaLnBrk="1" hangingPunct="1"/>
            <a:r>
              <a:rPr lang="en-GB" sz="2600" b="1" i="1" dirty="0">
                <a:solidFill>
                  <a:schemeClr val="accent5"/>
                </a:solidFill>
              </a:rPr>
              <a:t>Felt conflict</a:t>
            </a:r>
            <a:r>
              <a:rPr lang="en-GB" sz="2600" i="1" dirty="0"/>
              <a:t>:</a:t>
            </a:r>
            <a:r>
              <a:rPr lang="en-GB" sz="2600" dirty="0"/>
              <a:t> the parties begin to formulate strategies about how to deal with the conflict. </a:t>
            </a:r>
          </a:p>
          <a:p>
            <a:pPr eaLnBrk="1" hangingPunct="1"/>
            <a:r>
              <a:rPr lang="en-GB" sz="2600" b="1" i="1" dirty="0">
                <a:solidFill>
                  <a:schemeClr val="accent5"/>
                </a:solidFill>
              </a:rPr>
              <a:t>Manifest conflict</a:t>
            </a:r>
            <a:r>
              <a:rPr lang="en-GB" sz="2600" dirty="0"/>
              <a:t>: Strategies and goals are enacted in communication.</a:t>
            </a:r>
          </a:p>
          <a:p>
            <a:pPr eaLnBrk="1" hangingPunct="1"/>
            <a:r>
              <a:rPr lang="en-GB" sz="2600" b="1" i="1" dirty="0">
                <a:solidFill>
                  <a:schemeClr val="accent5"/>
                </a:solidFill>
              </a:rPr>
              <a:t>Conflict aftermath</a:t>
            </a:r>
            <a:r>
              <a:rPr lang="en-GB" sz="2600" i="1" dirty="0"/>
              <a:t>:</a:t>
            </a:r>
            <a:r>
              <a:rPr lang="en-GB" sz="2600" dirty="0"/>
              <a:t> both short-term and long-term consequences of conflict. </a:t>
            </a:r>
          </a:p>
          <a:p>
            <a:pPr eaLnBrk="1" hangingPunct="1">
              <a:buFontTx/>
              <a:buNone/>
            </a:pPr>
            <a:endParaRPr lang="en-US" sz="2000" dirty="0"/>
          </a:p>
          <a:p>
            <a:pPr eaLnBrk="1" hangingPunct="1">
              <a:buFontTx/>
              <a:buNone/>
            </a:pPr>
            <a:r>
              <a:rPr lang="en-US" sz="2000" dirty="0"/>
              <a:t>    </a:t>
            </a:r>
            <a:r>
              <a:rPr lang="en-US" sz="2300" dirty="0"/>
              <a:t>Reference</a:t>
            </a:r>
          </a:p>
          <a:p>
            <a:pPr eaLnBrk="1" hangingPunct="1">
              <a:buFontTx/>
              <a:buNone/>
            </a:pPr>
            <a:r>
              <a:rPr lang="en-AU" sz="2300" dirty="0"/>
              <a:t>    </a:t>
            </a:r>
            <a:r>
              <a:rPr lang="en-AU" sz="2300" dirty="0" err="1"/>
              <a:t>Pondy</a:t>
            </a:r>
            <a:r>
              <a:rPr lang="en-AU" sz="2300" dirty="0"/>
              <a:t>, L. R. (1967). Organizational conflict: Concepts and models. </a:t>
            </a:r>
            <a:r>
              <a:rPr lang="en-AU" sz="2300" i="1" dirty="0"/>
              <a:t>Administrative Science Quarterly, 12</a:t>
            </a:r>
            <a:r>
              <a:rPr lang="en-AU" sz="2300" dirty="0"/>
              <a:t>, 296-320.</a:t>
            </a:r>
            <a:endParaRPr lang="en-US" sz="2300" dirty="0"/>
          </a:p>
          <a:p>
            <a:pPr eaLnBrk="1" hangingPunct="1">
              <a:buFontTx/>
              <a:buNone/>
            </a:pPr>
            <a:endParaRPr lang="en-GB" sz="1400" dirty="0"/>
          </a:p>
          <a:p>
            <a:pPr eaLnBrk="1" hangingPunct="1">
              <a:buFontTx/>
              <a:buNone/>
            </a:pPr>
            <a:endParaRPr lang="en-AU" sz="2800" dirty="0"/>
          </a:p>
          <a:p>
            <a:pPr eaLnBrk="1" hangingPunct="1"/>
            <a:endParaRPr lang="en-AU" sz="2800" dirty="0"/>
          </a:p>
          <a:p>
            <a:pPr eaLnBrk="1" hangingPunct="1"/>
            <a:endParaRPr lang="en-AU" sz="3600" dirty="0"/>
          </a:p>
          <a:p>
            <a:pPr eaLnBrk="1" hangingPunct="1"/>
            <a:endParaRPr lang="en-AU" sz="4000" dirty="0"/>
          </a:p>
        </p:txBody>
      </p:sp>
    </p:spTree>
    <p:extLst>
      <p:ext uri="{BB962C8B-B14F-4D97-AF65-F5344CB8AC3E}">
        <p14:creationId xmlns:p14="http://schemas.microsoft.com/office/powerpoint/2010/main" val="1403074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878" y="404664"/>
            <a:ext cx="7024744" cy="1143000"/>
          </a:xfrm>
        </p:spPr>
        <p:txBody>
          <a:bodyPr>
            <a:normAutofit/>
          </a:bodyPr>
          <a:lstStyle/>
          <a:p>
            <a:pPr algn="ctr"/>
            <a:r>
              <a:rPr lang="en-AU" sz="2400" b="1" dirty="0">
                <a:solidFill>
                  <a:schemeClr val="tx2">
                    <a:lumMod val="50000"/>
                    <a:lumOff val="50000"/>
                  </a:schemeClr>
                </a:solidFill>
              </a:rPr>
              <a:t>The case of </a:t>
            </a:r>
            <a:r>
              <a:rPr lang="en-AU" sz="2400" b="1" dirty="0" err="1">
                <a:solidFill>
                  <a:schemeClr val="tx2">
                    <a:lumMod val="50000"/>
                    <a:lumOff val="50000"/>
                  </a:schemeClr>
                </a:solidFill>
              </a:rPr>
              <a:t>Usedom</a:t>
            </a:r>
            <a:r>
              <a:rPr lang="en-AU" sz="2400" b="1" dirty="0">
                <a:solidFill>
                  <a:schemeClr val="tx2">
                    <a:lumMod val="50000"/>
                    <a:lumOff val="50000"/>
                  </a:schemeClr>
                </a:solidFill>
              </a:rPr>
              <a:t>: Polish and German island</a:t>
            </a:r>
          </a:p>
        </p:txBody>
      </p:sp>
      <p:sp>
        <p:nvSpPr>
          <p:cNvPr id="3" name="Content Placeholder 2"/>
          <p:cNvSpPr>
            <a:spLocks noGrp="1"/>
          </p:cNvSpPr>
          <p:nvPr>
            <p:ph idx="1"/>
          </p:nvPr>
        </p:nvSpPr>
        <p:spPr>
          <a:xfrm>
            <a:off x="794182" y="1412776"/>
            <a:ext cx="7306210" cy="3508977"/>
          </a:xfrm>
        </p:spPr>
        <p:txBody>
          <a:bodyPr>
            <a:normAutofit/>
          </a:bodyPr>
          <a:lstStyle/>
          <a:p>
            <a:endParaRPr lang="en-AU" sz="2000" dirty="0"/>
          </a:p>
        </p:txBody>
      </p:sp>
      <p:pic>
        <p:nvPicPr>
          <p:cNvPr id="1026" name="Picture 2" descr="Image result for usedom polish german island">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3378" y="1052736"/>
            <a:ext cx="6855715" cy="5290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8629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8" y="789568"/>
            <a:ext cx="7633742" cy="958383"/>
          </a:xfrm>
        </p:spPr>
        <p:txBody>
          <a:bodyPr/>
          <a:lstStyle/>
          <a:p>
            <a:pPr algn="ctr"/>
            <a:br>
              <a:rPr lang="en-AU" sz="2800" b="1" dirty="0">
                <a:solidFill>
                  <a:schemeClr val="tx2">
                    <a:lumMod val="50000"/>
                    <a:lumOff val="50000"/>
                  </a:schemeClr>
                </a:solidFill>
              </a:rPr>
            </a:br>
            <a:r>
              <a:rPr lang="en-AU" sz="2800" b="1" dirty="0">
                <a:solidFill>
                  <a:schemeClr val="tx2">
                    <a:lumMod val="50000"/>
                    <a:lumOff val="50000"/>
                  </a:schemeClr>
                </a:solidFill>
              </a:rPr>
              <a:t>Critical thinking</a:t>
            </a:r>
          </a:p>
        </p:txBody>
      </p:sp>
      <p:sp>
        <p:nvSpPr>
          <p:cNvPr id="3" name="Content Placeholder 2"/>
          <p:cNvSpPr>
            <a:spLocks noGrp="1"/>
          </p:cNvSpPr>
          <p:nvPr>
            <p:ph idx="1"/>
          </p:nvPr>
        </p:nvSpPr>
        <p:spPr>
          <a:xfrm>
            <a:off x="1102804" y="1988840"/>
            <a:ext cx="7305650" cy="2016224"/>
          </a:xfrm>
        </p:spPr>
        <p:txBody>
          <a:bodyPr>
            <a:normAutofit/>
          </a:bodyPr>
          <a:lstStyle/>
          <a:p>
            <a:r>
              <a:rPr lang="en-US" sz="2400" dirty="0"/>
              <a:t>Do conflict prevention agencies have the power, or the right, to move a country or region along the continuum from ongoing conflict to durable peace? </a:t>
            </a:r>
          </a:p>
          <a:p>
            <a:endParaRPr lang="en-AU" sz="2000" dirty="0"/>
          </a:p>
        </p:txBody>
      </p:sp>
    </p:spTree>
    <p:extLst>
      <p:ext uri="{BB962C8B-B14F-4D97-AF65-F5344CB8AC3E}">
        <p14:creationId xmlns:p14="http://schemas.microsoft.com/office/powerpoint/2010/main" val="3882030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4142" y="620688"/>
            <a:ext cx="7633742" cy="886375"/>
          </a:xfrm>
        </p:spPr>
        <p:txBody>
          <a:bodyPr/>
          <a:lstStyle/>
          <a:p>
            <a:pPr algn="ctr"/>
            <a:br>
              <a:rPr lang="en-AU" sz="2800" b="1" dirty="0">
                <a:solidFill>
                  <a:schemeClr val="tx2">
                    <a:lumMod val="50000"/>
                    <a:lumOff val="50000"/>
                  </a:schemeClr>
                </a:solidFill>
              </a:rPr>
            </a:br>
            <a:r>
              <a:rPr lang="en-AU" sz="2800" b="1" dirty="0">
                <a:solidFill>
                  <a:schemeClr val="tx2">
                    <a:lumMod val="50000"/>
                    <a:lumOff val="50000"/>
                  </a:schemeClr>
                </a:solidFill>
              </a:rPr>
              <a:t>Questions for thinking</a:t>
            </a:r>
          </a:p>
        </p:txBody>
      </p:sp>
      <p:sp>
        <p:nvSpPr>
          <p:cNvPr id="3" name="Content Placeholder 2"/>
          <p:cNvSpPr>
            <a:spLocks noGrp="1"/>
          </p:cNvSpPr>
          <p:nvPr>
            <p:ph idx="1"/>
          </p:nvPr>
        </p:nvSpPr>
        <p:spPr>
          <a:xfrm>
            <a:off x="745892" y="1628800"/>
            <a:ext cx="7841992" cy="3528392"/>
          </a:xfrm>
        </p:spPr>
        <p:txBody>
          <a:bodyPr/>
          <a:lstStyle/>
          <a:p>
            <a:r>
              <a:rPr lang="en-AU" sz="2400" dirty="0"/>
              <a:t>The process of “dealing with the past” for a conflict-ridden country usually needs to happen on a number of different levels, from the micro-level of an individual to the macro-level of national, regional and international political bodies. </a:t>
            </a:r>
          </a:p>
          <a:p>
            <a:endParaRPr lang="en-AU" sz="2400" dirty="0"/>
          </a:p>
          <a:p>
            <a:r>
              <a:rPr lang="en-AU" sz="2400" dirty="0"/>
              <a:t>Can you identify some challenges that a country might face in “dealing with the past”?</a:t>
            </a:r>
          </a:p>
          <a:p>
            <a:endParaRPr lang="en-AU" dirty="0"/>
          </a:p>
        </p:txBody>
      </p:sp>
    </p:spTree>
    <p:extLst>
      <p:ext uri="{BB962C8B-B14F-4D97-AF65-F5344CB8AC3E}">
        <p14:creationId xmlns:p14="http://schemas.microsoft.com/office/powerpoint/2010/main" val="2649752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8" y="382385"/>
            <a:ext cx="7633742" cy="742359"/>
          </a:xfrm>
        </p:spPr>
        <p:txBody>
          <a:bodyPr>
            <a:normAutofit fontScale="90000"/>
          </a:bodyPr>
          <a:lstStyle/>
          <a:p>
            <a:pPr algn="ctr"/>
            <a:br>
              <a:rPr lang="en-AU" sz="2800" b="1" dirty="0">
                <a:solidFill>
                  <a:schemeClr val="tx2">
                    <a:lumMod val="50000"/>
                    <a:lumOff val="50000"/>
                  </a:schemeClr>
                </a:solidFill>
              </a:rPr>
            </a:br>
            <a:r>
              <a:rPr lang="en-AU" sz="3100" b="1" dirty="0">
                <a:solidFill>
                  <a:schemeClr val="tx2">
                    <a:lumMod val="50000"/>
                    <a:lumOff val="50000"/>
                  </a:schemeClr>
                </a:solidFill>
              </a:rPr>
              <a:t>Culture and conflict management</a:t>
            </a:r>
          </a:p>
        </p:txBody>
      </p:sp>
      <p:sp>
        <p:nvSpPr>
          <p:cNvPr id="3" name="Content Placeholder 2"/>
          <p:cNvSpPr>
            <a:spLocks noGrp="1"/>
          </p:cNvSpPr>
          <p:nvPr>
            <p:ph idx="1"/>
          </p:nvPr>
        </p:nvSpPr>
        <p:spPr>
          <a:xfrm>
            <a:off x="1187624" y="1412776"/>
            <a:ext cx="7620000" cy="3196952"/>
          </a:xfrm>
        </p:spPr>
        <p:txBody>
          <a:bodyPr/>
          <a:lstStyle/>
          <a:p>
            <a:r>
              <a:rPr lang="en-AU" sz="2400" dirty="0"/>
              <a:t>The way people understand conflict situations, what they choose to privilege in them, and the elements that resonate more strongly with them are influenced by their cultural frames of reference. </a:t>
            </a:r>
          </a:p>
          <a:p>
            <a:endParaRPr lang="en-AU" sz="2400" dirty="0"/>
          </a:p>
          <a:p>
            <a:pPr lvl="0"/>
            <a:r>
              <a:rPr lang="en-AU" sz="2400" dirty="0"/>
              <a:t>Cultural orientations influence choice of conflict management strategies, mediation, and negotiation.</a:t>
            </a:r>
          </a:p>
          <a:p>
            <a:pPr marL="114300" lvl="0" indent="0">
              <a:buNone/>
            </a:pPr>
            <a:endParaRPr lang="en-AU" dirty="0"/>
          </a:p>
          <a:p>
            <a:endParaRPr lang="en-AU" dirty="0"/>
          </a:p>
        </p:txBody>
      </p:sp>
    </p:spTree>
    <p:extLst>
      <p:ext uri="{BB962C8B-B14F-4D97-AF65-F5344CB8AC3E}">
        <p14:creationId xmlns:p14="http://schemas.microsoft.com/office/powerpoint/2010/main" val="346970982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TM10001106[[fn=Badge]]</Template>
  <TotalTime>1963</TotalTime>
  <Words>665</Words>
  <Application>Microsoft Office PowerPoint</Application>
  <PresentationFormat>全屏显示(4:3)</PresentationFormat>
  <Paragraphs>82</Paragraphs>
  <Slides>15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Arial</vt:lpstr>
      <vt:lpstr>Arial Black</vt:lpstr>
      <vt:lpstr>Gill Sans MT</vt:lpstr>
      <vt:lpstr>Impact</vt:lpstr>
      <vt:lpstr>Tahoma</vt:lpstr>
      <vt:lpstr>Times New Roman</vt:lpstr>
      <vt:lpstr>Wingdings</vt:lpstr>
      <vt:lpstr>Badge</vt:lpstr>
      <vt:lpstr>Week 7 Managing Intercultural Conflicts </vt:lpstr>
      <vt:lpstr> Learning objectives</vt:lpstr>
      <vt:lpstr> Define conflict</vt:lpstr>
      <vt:lpstr>Characteristics of conflict</vt:lpstr>
      <vt:lpstr> Stages in the conflict process</vt:lpstr>
      <vt:lpstr>The case of Usedom: Polish and German island</vt:lpstr>
      <vt:lpstr> Critical thinking</vt:lpstr>
      <vt:lpstr> Questions for thinking</vt:lpstr>
      <vt:lpstr> Culture and conflict management</vt:lpstr>
      <vt:lpstr>   Conflict as normal approach  </vt:lpstr>
      <vt:lpstr>Conflict as destructive approach</vt:lpstr>
      <vt:lpstr>  Conflict management strategies </vt:lpstr>
      <vt:lpstr>Managing intercultural conflict</vt:lpstr>
      <vt:lpstr>  After class</vt:lpstr>
      <vt:lpstr>Next week</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TIANHAO HE</cp:lastModifiedBy>
  <cp:revision>361</cp:revision>
  <cp:lastPrinted>1601-01-01T00:00:00Z</cp:lastPrinted>
  <dcterms:created xsi:type="dcterms:W3CDTF">2007-07-24T01:46:56Z</dcterms:created>
  <dcterms:modified xsi:type="dcterms:W3CDTF">2021-07-14T17:57:30Z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